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4" r:id="rId1"/>
  </p:sldMasterIdLst>
  <p:sldIdLst>
    <p:sldId id="256" r:id="rId2"/>
    <p:sldId id="258" r:id="rId3"/>
    <p:sldId id="259" r:id="rId4"/>
    <p:sldId id="260" r:id="rId5"/>
    <p:sldId id="262" r:id="rId6"/>
    <p:sldId id="267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sv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56E6F-6A91-F64A-A4E5-7C43C74E02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5A96E-F2F0-8E49-893E-DD6D77DC3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62A94-0431-4848-87B0-FB229803F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87844-DBEC-1140-92AA-CA79845DF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DF899-1B5C-034A-9AD1-AF51831D8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64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D3D4A-7BE5-F947-B94A-1318E4A04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E818E7-0A0B-034D-8AD4-5EC28E87BE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3A6B6-BD0B-7A47-9D78-4F663321D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6AAB6-3284-314C-BB1A-2C0E52694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1815F-5F7F-B348-A417-927218F97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90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A07C43-DE14-004B-8BBD-E7D046BA82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B50577-370A-184F-B5C2-C7FAA32A42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9673E-BD0F-FE4D-927F-7CEC6F8B4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7C1D3-D704-A644-9842-CB6327827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63C65-633A-4E43-9169-26A071161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48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70B4F-5AA0-1141-B05B-E1752663F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2507F-D48B-F24C-8409-F62F8860C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84A13-E54D-3E49-B15A-C7BD75D8E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97006-C189-914A-AEF0-1252F00BF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F42FB-A454-2E4D-A19E-1D5669AAA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68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B98A0-D9A8-5C4B-B8C5-82416B44C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BDD65-86B7-3141-901B-5F722AA28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9B758-F417-8F43-B6A7-37ABD4580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1AB7D-1130-9349-8BBB-4F9F0ECFD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76F67-4A1E-364E-9079-ACC2F50A9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494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48B3-7623-3A44-ADA9-6D6707D49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25781-E5D2-FD4A-B274-CB59BB045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E27F9-B9B1-E746-9C3C-B3113B23F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0ED3CD-93A1-094C-8A63-3B1CDBC6D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AF175-7847-A94F-B021-E2880890B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13AA3-04FF-6043-BD68-1922A3305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2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9B366-ACCB-1E4E-84F0-4DE0E6794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36C5C-CF83-4841-9A54-74712A912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8C67EF-6F37-4D44-94C5-EAFC60A62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3F2F81-1B15-9146-BA14-97260D43A2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58D16-9DE1-6543-8CBF-7274FCA6A9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30B2A7-7E83-2541-BAA8-FFAE34BB6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F3F6F7-177C-6B41-A341-8004BD77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6C043D-C810-844E-9591-78C13000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279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B87DE-AABB-E34D-92D1-D566B8FE1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7B69D0-9A20-1449-AC4D-CEE98B41C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547D16-44BF-3549-92B6-09D03C13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C8FEA-893B-5A4F-AC1F-D53D8B549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51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C370D-AE53-044D-BE27-3F2C7AA68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83D007-A7D8-CB41-9EB9-2F847F83F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9565B-F43E-F74B-A0B1-CDFFFA604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68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9316D-B1D4-F745-985D-E73B1FE88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F94C7-463E-A246-A51E-0B14C8564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1F9DD6-6F85-3949-AA9B-3B46A64C3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D1BC72-D252-8347-81C6-972D785F5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3A4778-F851-EB44-92BF-7CD5FB415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A21A5-366E-5746-A902-A0B215D4C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384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DD947-1F5C-6E4A-9C34-CFDBF7B6E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842CD-86CA-844D-AC8E-49BCE3C00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A41E98-E76A-A040-890C-27AB13CE9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89B37-65A6-F34D-833F-70FC2B311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3E335-B0F6-0946-A97F-673A60829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516FB1-F361-0545-B462-C3BD357E4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05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0D773D-6172-DA4F-B5D1-160006F8B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9820C-EF66-3D4A-A18E-00421480D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D483C-5F6A-F241-9E8B-9B6B3E3EC7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9DB68-6E13-DA4A-A036-F4E22A10A303}" type="datetimeFigureOut">
              <a:rPr lang="en-US" smtClean="0"/>
              <a:t>8/31/19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53AD3-FEC5-EA42-8130-F82FF2E919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D0E20-0899-3745-8D7A-17142A243B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DBA36-CA4E-574E-B1A8-BB0D2BF9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84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s3/90bqkdx57qv00gcmg8dwnzlm0000gn/T/com.microsoft.Word/WebArchiveCopyPasteTempFiles/1*QWRVj2ZBs_rrxyBFkrcgsw.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25B91-3C83-6146-8DAA-E1C6C6C1B6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1744" y="1437783"/>
            <a:ext cx="7908513" cy="2495051"/>
          </a:xfrm>
        </p:spPr>
        <p:txBody>
          <a:bodyPr anchor="b">
            <a:normAutofit/>
          </a:bodyPr>
          <a:lstStyle/>
          <a:p>
            <a:pPr algn="ctr"/>
            <a:r>
              <a:rPr lang="en-US" sz="5600">
                <a:solidFill>
                  <a:schemeClr val="tx2"/>
                </a:solidFill>
              </a:rPr>
              <a:t>Presentation to The College Board on SAT Participation Rates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CC06DB-93EA-1043-BF6F-6537A263D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6133" y="4020146"/>
            <a:ext cx="5357600" cy="1160213"/>
          </a:xfrm>
        </p:spPr>
        <p:txBody>
          <a:bodyPr anchor="t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2800">
                <a:solidFill>
                  <a:schemeClr val="tx2"/>
                </a:solidFill>
              </a:rPr>
              <a:t>Jerel Novick</a:t>
            </a:r>
          </a:p>
          <a:p>
            <a:pPr algn="ctr">
              <a:lnSpc>
                <a:spcPct val="110000"/>
              </a:lnSpc>
            </a:pPr>
            <a:r>
              <a:rPr lang="en-US" sz="2800">
                <a:solidFill>
                  <a:schemeClr val="tx2"/>
                </a:solidFill>
              </a:rPr>
              <a:t>June 14, 2019</a:t>
            </a:r>
          </a:p>
        </p:txBody>
      </p:sp>
    </p:spTree>
    <p:extLst>
      <p:ext uri="{BB962C8B-B14F-4D97-AF65-F5344CB8AC3E}">
        <p14:creationId xmlns:p14="http://schemas.microsoft.com/office/powerpoint/2010/main" val="30003051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F3AD46-FAFA-C247-8843-F073FD96C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63045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FCA94-0208-6345-B50D-2790DB1AD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1681" y="1462138"/>
            <a:ext cx="4387222" cy="3802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u="sng" dirty="0"/>
              <a:t>SAT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38.6% 		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44.8%		2018</a:t>
            </a:r>
          </a:p>
          <a:p>
            <a:pPr marL="0" indent="0">
              <a:buNone/>
            </a:pPr>
            <a:endParaRPr lang="en-US" sz="4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CFB3707-54DA-9247-B191-DB8B5DBC0A96}"/>
              </a:ext>
            </a:extLst>
          </p:cNvPr>
          <p:cNvSpPr txBox="1">
            <a:spLocks/>
          </p:cNvSpPr>
          <p:nvPr/>
        </p:nvSpPr>
        <p:spPr>
          <a:xfrm>
            <a:off x="2457450" y="742950"/>
            <a:ext cx="8693479" cy="719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300" dirty="0"/>
              <a:t>Average Participation Rates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1D236DA-E621-F04A-A1F6-4A8FF8CBAB49}"/>
              </a:ext>
            </a:extLst>
          </p:cNvPr>
          <p:cNvSpPr txBox="1">
            <a:spLocks/>
          </p:cNvSpPr>
          <p:nvPr/>
        </p:nvSpPr>
        <p:spPr>
          <a:xfrm>
            <a:off x="6563098" y="1462138"/>
            <a:ext cx="4587831" cy="35373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sz="4000" u="sng" dirty="0"/>
              <a:t>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65.9% 		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62.3%		2018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18823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410A6-A620-B04C-83A6-F1FEF4BA0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0300" y="808057"/>
            <a:ext cx="8801100" cy="734993"/>
          </a:xfrm>
        </p:spPr>
        <p:txBody>
          <a:bodyPr>
            <a:noAutofit/>
          </a:bodyPr>
          <a:lstStyle/>
          <a:p>
            <a:pPr algn="l"/>
            <a:r>
              <a:rPr lang="en-US" sz="4300" dirty="0"/>
              <a:t>Participation Rate Distributions</a:t>
            </a:r>
            <a:br>
              <a:rPr lang="en-US" sz="4300" dirty="0"/>
            </a:br>
            <a:endParaRPr lang="en-US" sz="43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81ED773-B9FB-3041-AB7F-B5E9E8E90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885283"/>
            <a:ext cx="5219700" cy="41646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87C9199-3489-D842-B717-C0C42932E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673" y="1885284"/>
            <a:ext cx="5081466" cy="4164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2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65906-C761-834C-B82D-EFD33D6DE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599" y="757238"/>
            <a:ext cx="8640753" cy="742950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SAT Top and Bottom Ten States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12446-3CA2-7843-AACD-16DF619B2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47" y="2177306"/>
            <a:ext cx="4759315" cy="36493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b="1" u="sng" dirty="0"/>
              <a:t>SAT Top Ten States</a:t>
            </a:r>
          </a:p>
          <a:p>
            <a:pPr marL="0" indent="0">
              <a:buNone/>
            </a:pPr>
            <a:r>
              <a:rPr lang="en-US" sz="2500" dirty="0"/>
              <a:t>Michigan	</a:t>
            </a:r>
            <a:r>
              <a:rPr lang="en-US" sz="2500" dirty="0">
                <a:solidFill>
                  <a:srgbClr val="FFC000"/>
                </a:solidFill>
              </a:rPr>
              <a:t>Connecticut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FFC000"/>
                </a:solidFill>
              </a:rPr>
              <a:t>Delaware</a:t>
            </a:r>
            <a:r>
              <a:rPr lang="en-US" sz="2500" dirty="0"/>
              <a:t>	New Hampshire</a:t>
            </a:r>
          </a:p>
          <a:p>
            <a:pPr marL="0" indent="0">
              <a:buNone/>
            </a:pPr>
            <a:r>
              <a:rPr lang="en-US" sz="2500" dirty="0"/>
              <a:t>Maine		Idaho</a:t>
            </a:r>
          </a:p>
          <a:p>
            <a:pPr marL="0" indent="0">
              <a:buNone/>
            </a:pPr>
            <a:r>
              <a:rPr lang="en-US" sz="2500" dirty="0"/>
              <a:t>Florida		Massachusetts</a:t>
            </a:r>
          </a:p>
          <a:p>
            <a:pPr marL="0" indent="0">
              <a:buNone/>
            </a:pPr>
            <a:r>
              <a:rPr lang="en-US" sz="2500" dirty="0"/>
              <a:t>Rhode Island	New Jersey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b="1" u="sng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109A50-0E2A-264E-8089-D214F6160A6B}"/>
              </a:ext>
            </a:extLst>
          </p:cNvPr>
          <p:cNvSpPr txBox="1">
            <a:spLocks/>
          </p:cNvSpPr>
          <p:nvPr/>
        </p:nvSpPr>
        <p:spPr>
          <a:xfrm>
            <a:off x="6096000" y="2177306"/>
            <a:ext cx="5059353" cy="33233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sz="4200" b="1" u="sng" dirty="0"/>
              <a:t>SAT Bottom Ten States</a:t>
            </a:r>
          </a:p>
          <a:p>
            <a:pPr marL="0" indent="0">
              <a:buNone/>
            </a:pPr>
            <a:r>
              <a:rPr lang="en-US" sz="4200" dirty="0">
                <a:solidFill>
                  <a:srgbClr val="00B0F0"/>
                </a:solidFill>
              </a:rPr>
              <a:t>North Dakota</a:t>
            </a:r>
            <a:r>
              <a:rPr lang="en-US" sz="4200" dirty="0"/>
              <a:t>	</a:t>
            </a:r>
            <a:r>
              <a:rPr lang="en-US" sz="4200" dirty="0">
                <a:solidFill>
                  <a:srgbClr val="00B0F0"/>
                </a:solidFill>
              </a:rPr>
              <a:t>Mississippi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4200" dirty="0"/>
              <a:t>Iowa		Missouri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4200" dirty="0">
                <a:solidFill>
                  <a:srgbClr val="00B0F0"/>
                </a:solidFill>
              </a:rPr>
              <a:t>Utah</a:t>
            </a:r>
            <a:r>
              <a:rPr lang="en-US" sz="4200" dirty="0"/>
              <a:t>		</a:t>
            </a:r>
            <a:r>
              <a:rPr lang="en-US" sz="4200" dirty="0">
                <a:solidFill>
                  <a:srgbClr val="00B0F0"/>
                </a:solidFill>
              </a:rPr>
              <a:t>South Dakota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4200" dirty="0"/>
              <a:t>Nebraska	Wisconsin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4200" dirty="0">
                <a:solidFill>
                  <a:srgbClr val="00B0F0"/>
                </a:solidFill>
              </a:rPr>
              <a:t>Wyoming</a:t>
            </a:r>
            <a:r>
              <a:rPr lang="en-US" sz="4200" dirty="0"/>
              <a:t>	Minnesota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</a:pPr>
            <a:endParaRPr lang="en-US" dirty="0"/>
          </a:p>
          <a:p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4062924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65906-C761-834C-B82D-EFD33D6DE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6037" y="742950"/>
            <a:ext cx="8569315" cy="542260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ACT Top and Bottom Ten States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12446-3CA2-7843-AACD-16DF619B2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47" y="2100262"/>
            <a:ext cx="4759315" cy="35406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500" b="1" u="sng" dirty="0"/>
              <a:t>ACT Top Ten States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FFC000"/>
                </a:solidFill>
              </a:rPr>
              <a:t>Alabama</a:t>
            </a:r>
            <a:r>
              <a:rPr lang="en-US" sz="2500" dirty="0"/>
              <a:t>	</a:t>
            </a:r>
            <a:r>
              <a:rPr lang="en-US" sz="2500" dirty="0">
                <a:solidFill>
                  <a:srgbClr val="FFC000"/>
                </a:solidFill>
              </a:rPr>
              <a:t>Kentucky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FFC000"/>
                </a:solidFill>
              </a:rPr>
              <a:t>Wisconsin</a:t>
            </a:r>
            <a:r>
              <a:rPr lang="en-US" sz="2500" dirty="0"/>
              <a:t>	</a:t>
            </a:r>
            <a:r>
              <a:rPr lang="en-US" sz="2500" dirty="0">
                <a:solidFill>
                  <a:srgbClr val="FFC000"/>
                </a:solidFill>
              </a:rPr>
              <a:t>Utah</a:t>
            </a:r>
          </a:p>
          <a:p>
            <a:pPr marL="0" indent="0">
              <a:buNone/>
            </a:pPr>
            <a:r>
              <a:rPr lang="en-US" sz="2500" dirty="0"/>
              <a:t>Tennessee	South Carolina</a:t>
            </a:r>
          </a:p>
          <a:p>
            <a:pPr marL="0" indent="0">
              <a:buNone/>
            </a:pPr>
            <a:r>
              <a:rPr lang="en-US" sz="2500" dirty="0"/>
              <a:t>Oklahoma	</a:t>
            </a:r>
            <a:r>
              <a:rPr lang="en-US" sz="2500" dirty="0">
                <a:solidFill>
                  <a:srgbClr val="FFC000"/>
                </a:solidFill>
              </a:rPr>
              <a:t>North Carolina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FFC000"/>
                </a:solidFill>
              </a:rPr>
              <a:t>Nevada</a:t>
            </a:r>
            <a:r>
              <a:rPr lang="en-US" sz="2500" dirty="0"/>
              <a:t>	Ohio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b="1" u="sng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109A50-0E2A-264E-8089-D214F6160A6B}"/>
              </a:ext>
            </a:extLst>
          </p:cNvPr>
          <p:cNvSpPr txBox="1">
            <a:spLocks/>
          </p:cNvSpPr>
          <p:nvPr/>
        </p:nvSpPr>
        <p:spPr>
          <a:xfrm>
            <a:off x="5795962" y="1914524"/>
            <a:ext cx="5359391" cy="3540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sz="6300" b="1" u="sng" dirty="0"/>
              <a:t>ACT Bottom Ten States</a:t>
            </a:r>
          </a:p>
          <a:p>
            <a:pPr marL="0" indent="0">
              <a:buNone/>
            </a:pPr>
            <a:r>
              <a:rPr lang="en-US" sz="6300" dirty="0"/>
              <a:t>Maine			</a:t>
            </a:r>
            <a:r>
              <a:rPr lang="en-US" sz="6300" dirty="0">
                <a:solidFill>
                  <a:srgbClr val="00B0F0"/>
                </a:solidFill>
              </a:rPr>
              <a:t>Delaware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6300" dirty="0"/>
              <a:t>Rhode Island	Pennsylvania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6300" dirty="0"/>
              <a:t>Michigan		South Dakota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6300" dirty="0"/>
              <a:t>Nebraska		Vermont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6300" dirty="0"/>
              <a:t>Massachusetts	Michigan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</a:pPr>
            <a:endParaRPr lang="en-US" dirty="0"/>
          </a:p>
          <a:p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402651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7B7E0-DE99-7647-AA56-2D2CA21E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300" dirty="0"/>
              <a:t>Geography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5AF1F6-781E-8F4F-B2BA-7215F3C619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90057" y="1874698"/>
            <a:ext cx="6911439" cy="417524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52B2D1-6703-EE4D-A2F7-30A507DE2D35}"/>
              </a:ext>
            </a:extLst>
          </p:cNvPr>
          <p:cNvSpPr/>
          <p:nvPr/>
        </p:nvSpPr>
        <p:spPr>
          <a:xfrm>
            <a:off x="8638649" y="6227884"/>
            <a:ext cx="20441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Source: Wikipedia</a:t>
            </a:r>
          </a:p>
        </p:txBody>
      </p:sp>
    </p:spTree>
    <p:extLst>
      <p:ext uri="{BB962C8B-B14F-4D97-AF65-F5344CB8AC3E}">
        <p14:creationId xmlns:p14="http://schemas.microsoft.com/office/powerpoint/2010/main" val="1677299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BC136-2870-FF4D-958E-FB8F18E0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300" dirty="0"/>
              <a:t>Geography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64D502-2BAC-B743-AB38-1AAFB6BA3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182" y="2157412"/>
            <a:ext cx="181443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1" descr="/var/folders/s3/90bqkdx57qv00gcmg8dwnzlm0000gn/T/com.microsoft.Word/WebArchiveCopyPasteTempFiles/1*QWRVj2ZBs_rrxyBFkrcgsw.png">
            <a:extLst>
              <a:ext uri="{FF2B5EF4-FFF2-40B4-BE49-F238E27FC236}">
                <a16:creationId xmlns:a16="http://schemas.microsoft.com/office/drawing/2014/main" id="{5B274F78-59D8-9F44-B236-DAC27234F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956" y="1914992"/>
            <a:ext cx="9844087" cy="415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4E3D37-884C-334E-BE2A-7C993083BFE1}"/>
              </a:ext>
            </a:extLst>
          </p:cNvPr>
          <p:cNvSpPr txBox="1"/>
          <p:nvPr/>
        </p:nvSpPr>
        <p:spPr>
          <a:xfrm>
            <a:off x="8300852" y="6388925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Ken Lai</a:t>
            </a:r>
          </a:p>
        </p:txBody>
      </p:sp>
    </p:spTree>
    <p:extLst>
      <p:ext uri="{BB962C8B-B14F-4D97-AF65-F5344CB8AC3E}">
        <p14:creationId xmlns:p14="http://schemas.microsoft.com/office/powerpoint/2010/main" val="3331021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CE6BA-BC5F-884B-B04E-9FA74BEF4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300" dirty="0"/>
              <a:t>Population Not Participation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A669CD-081F-8247-A292-0EA853589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1861" y="1885285"/>
            <a:ext cx="7796540" cy="3997828"/>
          </a:xfrm>
        </p:spPr>
        <p:txBody>
          <a:bodyPr/>
          <a:lstStyle/>
          <a:p>
            <a:pPr lvl="1"/>
            <a:r>
              <a:rPr lang="en-US" sz="2400" dirty="0"/>
              <a:t>2.1 Million Students Took the SAT in 2018</a:t>
            </a:r>
          </a:p>
          <a:p>
            <a:pPr lvl="1"/>
            <a:r>
              <a:rPr lang="en-US" sz="2400" dirty="0"/>
              <a:t>1.9 Million Students Took ACT in 2018</a:t>
            </a:r>
          </a:p>
          <a:p>
            <a:pPr lvl="1"/>
            <a:r>
              <a:rPr lang="en-US" sz="2400" dirty="0"/>
              <a:t>First Time in 7 Years SAT Was Ahead of the ACT</a:t>
            </a:r>
          </a:p>
          <a:p>
            <a:pPr lvl="1"/>
            <a:r>
              <a:rPr lang="en-US" sz="2400" dirty="0"/>
              <a:t>Concentrate Efforts in Higher Population Green and Orange States Mainly The West Coast</a:t>
            </a:r>
          </a:p>
          <a:p>
            <a:pPr lvl="1"/>
            <a:r>
              <a:rPr lang="en-US" sz="2400" dirty="0"/>
              <a:t>Not Worth Battling Over Red/Blue State</a:t>
            </a:r>
          </a:p>
          <a:p>
            <a:pPr marL="45701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384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C13B1-DE96-AC4B-9046-15A39AACE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300" dirty="0"/>
              <a:t>Further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3BD1B-BDD8-1B46-BFBE-E6F6AF8EF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6914" y="1885285"/>
            <a:ext cx="9133225" cy="4408061"/>
          </a:xfrm>
        </p:spPr>
        <p:txBody>
          <a:bodyPr>
            <a:noAutofit/>
          </a:bodyPr>
          <a:lstStyle/>
          <a:p>
            <a:r>
              <a:rPr lang="en-US" sz="2100" dirty="0"/>
              <a:t>Become Mandatory Test In More States</a:t>
            </a:r>
          </a:p>
          <a:p>
            <a:pPr lvl="1"/>
            <a:r>
              <a:rPr lang="en-US" sz="2100" dirty="0"/>
              <a:t>Colorado and Illinois Switched Over In 2018</a:t>
            </a:r>
          </a:p>
          <a:p>
            <a:pPr lvl="1"/>
            <a:r>
              <a:rPr lang="en-US" sz="2100" dirty="0"/>
              <a:t>Time Consuming Process</a:t>
            </a:r>
          </a:p>
          <a:p>
            <a:r>
              <a:rPr lang="en-US" sz="2100" dirty="0"/>
              <a:t>Compete on Price</a:t>
            </a:r>
          </a:p>
          <a:p>
            <a:pPr lvl="1"/>
            <a:r>
              <a:rPr lang="en-US" sz="2100" dirty="0"/>
              <a:t>SAT $47.50 ($64.50 With Optional Essay)</a:t>
            </a:r>
          </a:p>
          <a:p>
            <a:pPr lvl="1"/>
            <a:r>
              <a:rPr lang="en-US" sz="2100" dirty="0"/>
              <a:t>ACT $50.50 ($67 With Optional Writing Section)</a:t>
            </a:r>
          </a:p>
          <a:p>
            <a:r>
              <a:rPr lang="en-US" sz="2100" dirty="0"/>
              <a:t>Offer More SAT School Days</a:t>
            </a:r>
          </a:p>
          <a:p>
            <a:pPr lvl="1"/>
            <a:r>
              <a:rPr lang="en-US" sz="2100" dirty="0"/>
              <a:t>Test Given During The Week During School Hours</a:t>
            </a:r>
          </a:p>
          <a:p>
            <a:pPr lvl="1"/>
            <a:r>
              <a:rPr lang="en-US" sz="2100" dirty="0"/>
              <a:t>More Opportunities For Lower Income Students To Take The Test</a:t>
            </a:r>
          </a:p>
        </p:txBody>
      </p:sp>
    </p:spTree>
    <p:extLst>
      <p:ext uri="{BB962C8B-B14F-4D97-AF65-F5344CB8AC3E}">
        <p14:creationId xmlns:p14="http://schemas.microsoft.com/office/powerpoint/2010/main" val="1364037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183</Words>
  <Application>Microsoft Macintosh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Presentation to The College Board on SAT Participation Rates</vt:lpstr>
      <vt:lpstr>PowerPoint Presentation</vt:lpstr>
      <vt:lpstr>Participation Rate Distributions </vt:lpstr>
      <vt:lpstr>SAT Top and Bottom Ten States</vt:lpstr>
      <vt:lpstr>ACT Top and Bottom Ten States</vt:lpstr>
      <vt:lpstr>Geography</vt:lpstr>
      <vt:lpstr>Geography</vt:lpstr>
      <vt:lpstr>Population Not Participation</vt:lpstr>
      <vt:lpstr>Further Recommendations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to The College Board on SAT Participation Rates</dc:title>
  <dc:creator>Jerel Novick</dc:creator>
  <cp:lastModifiedBy>Jerel Novick</cp:lastModifiedBy>
  <cp:revision>2</cp:revision>
  <cp:lastPrinted>2019-08-31T19:12:56Z</cp:lastPrinted>
  <dcterms:created xsi:type="dcterms:W3CDTF">2019-08-31T18:29:24Z</dcterms:created>
  <dcterms:modified xsi:type="dcterms:W3CDTF">2019-08-31T19:13:22Z</dcterms:modified>
</cp:coreProperties>
</file>